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72"/>
  </p:notesMasterIdLst>
  <p:sldIdLst>
    <p:sldId id="256" r:id="rId56"/>
    <p:sldId id="257" r:id="rId57"/>
    <p:sldId id="258" r:id="rId58"/>
    <p:sldId id="259" r:id="rId59"/>
    <p:sldId id="260" r:id="rId60"/>
    <p:sldId id="261" r:id="rId61"/>
    <p:sldId id="262" r:id="rId62"/>
    <p:sldId id="263" r:id="rId63"/>
    <p:sldId id="264" r:id="rId64"/>
    <p:sldId id="265" r:id="rId65"/>
    <p:sldId id="266" r:id="rId66"/>
    <p:sldId id="267" r:id="rId67"/>
    <p:sldId id="268" r:id="rId68"/>
    <p:sldId id="269" r:id="rId69"/>
    <p:sldId id="270" r:id="rId70"/>
    <p:sldId id="271" r:id="rId71"/>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Poppins" charset="1" panose="00000500000000000000"/>
      <p:regular r:id="rId10"/>
    </p:embeddedFont>
    <p:embeddedFont>
      <p:font typeface="Poppins Bold" charset="1" panose="00000800000000000000"/>
      <p:regular r:id="rId11"/>
    </p:embeddedFont>
    <p:embeddedFont>
      <p:font typeface="Poppins Italics" charset="1" panose="00000500000000000000"/>
      <p:regular r:id="rId12"/>
    </p:embeddedFont>
    <p:embeddedFont>
      <p:font typeface="Poppins Bold Italics" charset="1" panose="00000800000000000000"/>
      <p:regular r:id="rId13"/>
    </p:embeddedFont>
    <p:embeddedFont>
      <p:font typeface="Poppins Thin" charset="1" panose="00000300000000000000"/>
      <p:regular r:id="rId14"/>
    </p:embeddedFont>
    <p:embeddedFont>
      <p:font typeface="Poppins Thin Italics" charset="1" panose="00000300000000000000"/>
      <p:regular r:id="rId15"/>
    </p:embeddedFont>
    <p:embeddedFont>
      <p:font typeface="Poppins Extra-Light" charset="1" panose="00000300000000000000"/>
      <p:regular r:id="rId16"/>
    </p:embeddedFont>
    <p:embeddedFont>
      <p:font typeface="Poppins Extra-Light Italics" charset="1" panose="00000300000000000000"/>
      <p:regular r:id="rId17"/>
    </p:embeddedFont>
    <p:embeddedFont>
      <p:font typeface="Poppins Light" charset="1" panose="00000400000000000000"/>
      <p:regular r:id="rId18"/>
    </p:embeddedFont>
    <p:embeddedFont>
      <p:font typeface="Poppins Light Italics" charset="1" panose="00000400000000000000"/>
      <p:regular r:id="rId19"/>
    </p:embeddedFont>
    <p:embeddedFont>
      <p:font typeface="Poppins Medium" charset="1" panose="00000600000000000000"/>
      <p:regular r:id="rId20"/>
    </p:embeddedFont>
    <p:embeddedFont>
      <p:font typeface="Poppins Medium Italics" charset="1" panose="00000600000000000000"/>
      <p:regular r:id="rId21"/>
    </p:embeddedFont>
    <p:embeddedFont>
      <p:font typeface="Poppins Semi-Bold" charset="1" panose="00000700000000000000"/>
      <p:regular r:id="rId22"/>
    </p:embeddedFont>
    <p:embeddedFont>
      <p:font typeface="Poppins Semi-Bold Italics" charset="1" panose="00000700000000000000"/>
      <p:regular r:id="rId23"/>
    </p:embeddedFont>
    <p:embeddedFont>
      <p:font typeface="Poppins Ultra-Bold" charset="1" panose="00000900000000000000"/>
      <p:regular r:id="rId24"/>
    </p:embeddedFont>
    <p:embeddedFont>
      <p:font typeface="Poppins Ultra-Bold Italics" charset="1" panose="00000900000000000000"/>
      <p:regular r:id="rId25"/>
    </p:embeddedFont>
    <p:embeddedFont>
      <p:font typeface="Poppins Heavy" charset="1" panose="00000A00000000000000"/>
      <p:regular r:id="rId26"/>
    </p:embeddedFont>
    <p:embeddedFont>
      <p:font typeface="Poppins Heavy Italics" charset="1" panose="00000A00000000000000"/>
      <p:regular r:id="rId27"/>
    </p:embeddedFont>
    <p:embeddedFont>
      <p:font typeface="Clear Sans" charset="1" panose="020B0503030202020304"/>
      <p:regular r:id="rId28"/>
    </p:embeddedFont>
    <p:embeddedFont>
      <p:font typeface="Clear Sans Bold" charset="1" panose="020B0803030202020304"/>
      <p:regular r:id="rId29"/>
    </p:embeddedFont>
    <p:embeddedFont>
      <p:font typeface="Clear Sans Italics" charset="1" panose="020B0503030202090304"/>
      <p:regular r:id="rId30"/>
    </p:embeddedFont>
    <p:embeddedFont>
      <p:font typeface="Clear Sans Bold Italics" charset="1" panose="020B0803030202090304"/>
      <p:regular r:id="rId31"/>
    </p:embeddedFont>
    <p:embeddedFont>
      <p:font typeface="Clear Sans Thin" charset="1" panose="020B0203030202020304"/>
      <p:regular r:id="rId32"/>
    </p:embeddedFont>
    <p:embeddedFont>
      <p:font typeface="Clear Sans Light" charset="1" panose="020B0303030202020304"/>
      <p:regular r:id="rId33"/>
    </p:embeddedFont>
    <p:embeddedFont>
      <p:font typeface="Clear Sans Medium" charset="1" panose="020B0603030202020304"/>
      <p:regular r:id="rId34"/>
    </p:embeddedFont>
    <p:embeddedFont>
      <p:font typeface="Clear Sans Medium Italics" charset="1" panose="020B0603030202090304"/>
      <p:regular r:id="rId35"/>
    </p:embeddedFont>
    <p:embeddedFont>
      <p:font typeface="HK Grotesk" charset="1" panose="00000500000000000000"/>
      <p:regular r:id="rId36"/>
    </p:embeddedFont>
    <p:embeddedFont>
      <p:font typeface="HK Grotesk Bold" charset="1" panose="00000800000000000000"/>
      <p:regular r:id="rId37"/>
    </p:embeddedFont>
    <p:embeddedFont>
      <p:font typeface="HK Grotesk Italics" charset="1" panose="00000500000000000000"/>
      <p:regular r:id="rId38"/>
    </p:embeddedFont>
    <p:embeddedFont>
      <p:font typeface="HK Grotesk Bold Italics" charset="1" panose="00000800000000000000"/>
      <p:regular r:id="rId39"/>
    </p:embeddedFont>
    <p:embeddedFont>
      <p:font typeface="HK Grotesk Light" charset="1" panose="00000400000000000000"/>
      <p:regular r:id="rId40"/>
    </p:embeddedFont>
    <p:embeddedFont>
      <p:font typeface="HK Grotesk Light Italics" charset="1" panose="00000400000000000000"/>
      <p:regular r:id="rId41"/>
    </p:embeddedFont>
    <p:embeddedFont>
      <p:font typeface="HK Grotesk Medium" charset="1" panose="00000600000000000000"/>
      <p:regular r:id="rId42"/>
    </p:embeddedFont>
    <p:embeddedFont>
      <p:font typeface="HK Grotesk Medium Italics" charset="1" panose="00000600000000000000"/>
      <p:regular r:id="rId43"/>
    </p:embeddedFont>
    <p:embeddedFont>
      <p:font typeface="HK Grotesk Semi-Bold" charset="1" panose="00000700000000000000"/>
      <p:regular r:id="rId44"/>
    </p:embeddedFont>
    <p:embeddedFont>
      <p:font typeface="HK Grotesk Semi-Bold Italics" charset="1" panose="00000700000000000000"/>
      <p:regular r:id="rId45"/>
    </p:embeddedFont>
    <p:embeddedFont>
      <p:font typeface="Lato" charset="1" panose="020F0502020204030203"/>
      <p:regular r:id="rId46"/>
    </p:embeddedFont>
    <p:embeddedFont>
      <p:font typeface="Lato Bold" charset="1" panose="020F0502020204030203"/>
      <p:regular r:id="rId47"/>
    </p:embeddedFont>
    <p:embeddedFont>
      <p:font typeface="Lato Italics" charset="1" panose="020F0502020204030203"/>
      <p:regular r:id="rId48"/>
    </p:embeddedFont>
    <p:embeddedFont>
      <p:font typeface="Lato Bold Italics" charset="1" panose="020F0502020204030203"/>
      <p:regular r:id="rId49"/>
    </p:embeddedFont>
    <p:embeddedFont>
      <p:font typeface="Lato Thin" charset="1" panose="020F0502020204030203"/>
      <p:regular r:id="rId50"/>
    </p:embeddedFont>
    <p:embeddedFont>
      <p:font typeface="Lato Thin Italics" charset="1" panose="020F0502020204030203"/>
      <p:regular r:id="rId51"/>
    </p:embeddedFont>
    <p:embeddedFont>
      <p:font typeface="Lato Light" charset="1" panose="020F0502020204030203"/>
      <p:regular r:id="rId52"/>
    </p:embeddedFont>
    <p:embeddedFont>
      <p:font typeface="Lato Light Italics" charset="1" panose="020F0502020204030203"/>
      <p:regular r:id="rId53"/>
    </p:embeddedFont>
    <p:embeddedFont>
      <p:font typeface="Lato Heavy" charset="1" panose="020F0502020204030203"/>
      <p:regular r:id="rId54"/>
    </p:embeddedFont>
    <p:embeddedFont>
      <p:font typeface="Lato Heavy Italics" charset="1" panose="020F0502020204030203"/>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slides/slide1.xml" Type="http://schemas.openxmlformats.org/officeDocument/2006/relationships/slide"/><Relationship Id="rId57" Target="slides/slide2.xml" Type="http://schemas.openxmlformats.org/officeDocument/2006/relationships/slide"/><Relationship Id="rId58" Target="slides/slide3.xml" Type="http://schemas.openxmlformats.org/officeDocument/2006/relationships/slide"/><Relationship Id="rId59" Target="slides/slide4.xml" Type="http://schemas.openxmlformats.org/officeDocument/2006/relationships/slide"/><Relationship Id="rId6" Target="fonts/font6.fntdata" Type="http://schemas.openxmlformats.org/officeDocument/2006/relationships/font"/><Relationship Id="rId60" Target="slides/slide5.xml" Type="http://schemas.openxmlformats.org/officeDocument/2006/relationships/slide"/><Relationship Id="rId61" Target="slides/slide6.xml" Type="http://schemas.openxmlformats.org/officeDocument/2006/relationships/slide"/><Relationship Id="rId62" Target="slides/slide7.xml" Type="http://schemas.openxmlformats.org/officeDocument/2006/relationships/slide"/><Relationship Id="rId63" Target="slides/slide8.xml" Type="http://schemas.openxmlformats.org/officeDocument/2006/relationships/slide"/><Relationship Id="rId64" Target="slides/slide9.xml" Type="http://schemas.openxmlformats.org/officeDocument/2006/relationships/slide"/><Relationship Id="rId65" Target="slides/slide10.xml" Type="http://schemas.openxmlformats.org/officeDocument/2006/relationships/slide"/><Relationship Id="rId66" Target="slides/slide11.xml" Type="http://schemas.openxmlformats.org/officeDocument/2006/relationships/slide"/><Relationship Id="rId67" Target="slides/slide12.xml" Type="http://schemas.openxmlformats.org/officeDocument/2006/relationships/slide"/><Relationship Id="rId68" Target="slides/slide13.xml" Type="http://schemas.openxmlformats.org/officeDocument/2006/relationships/slide"/><Relationship Id="rId69" Target="slides/slide14.xml" Type="http://schemas.openxmlformats.org/officeDocument/2006/relationships/slide"/><Relationship Id="rId7" Target="fonts/font7.fntdata" Type="http://schemas.openxmlformats.org/officeDocument/2006/relationships/font"/><Relationship Id="rId70" Target="slides/slide15.xml" Type="http://schemas.openxmlformats.org/officeDocument/2006/relationships/slide"/><Relationship Id="rId71" Target="slides/slide16.xml" Type="http://schemas.openxmlformats.org/officeDocument/2006/relationships/slide"/><Relationship Id="rId72" Target="notesMasters/notesMaster1.xml" Type="http://schemas.openxmlformats.org/officeDocument/2006/relationships/notesMaster"/><Relationship Id="rId73" Target="theme/theme2.xml" Type="http://schemas.openxmlformats.org/officeDocument/2006/relationships/theme"/><Relationship Id="rId74" Target="notesSlides/notesSlide1.xml" Type="http://schemas.openxmlformats.org/officeDocument/2006/relationships/notesSlide"/><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9311400"/>
            <a:ext cx="18288000" cy="975600"/>
            <a:chOff x="0" y="0"/>
            <a:chExt cx="24384000" cy="1300800"/>
          </a:xfrm>
        </p:grpSpPr>
        <p:sp>
          <p:nvSpPr>
            <p:cNvPr name="Freeform 3" id="3"/>
            <p:cNvSpPr/>
            <p:nvPr/>
          </p:nvSpPr>
          <p:spPr>
            <a:xfrm flipH="false" flipV="false" rot="0">
              <a:off x="0" y="0"/>
              <a:ext cx="24384000" cy="1300861"/>
            </a:xfrm>
            <a:custGeom>
              <a:avLst/>
              <a:gdLst/>
              <a:ahLst/>
              <a:cxnLst/>
              <a:rect r="r" b="b" t="t" l="l"/>
              <a:pathLst>
                <a:path h="1300861" w="24384000">
                  <a:moveTo>
                    <a:pt x="0" y="0"/>
                  </a:moveTo>
                  <a:lnTo>
                    <a:pt x="24384000" y="0"/>
                  </a:lnTo>
                  <a:lnTo>
                    <a:pt x="24384000" y="1300861"/>
                  </a:lnTo>
                  <a:lnTo>
                    <a:pt x="0" y="1300861"/>
                  </a:lnTo>
                  <a:close/>
                </a:path>
              </a:pathLst>
            </a:custGeom>
            <a:solidFill>
              <a:srgbClr val="0947A8"/>
            </a:solidFill>
          </p:spPr>
        </p:sp>
      </p:grpSp>
      <p:sp>
        <p:nvSpPr>
          <p:cNvPr name="Freeform 4" id="4"/>
          <p:cNvSpPr/>
          <p:nvPr/>
        </p:nvSpPr>
        <p:spPr>
          <a:xfrm flipH="false" flipV="false" rot="0">
            <a:off x="2680697" y="1737257"/>
            <a:ext cx="12926606" cy="6013083"/>
          </a:xfrm>
          <a:custGeom>
            <a:avLst/>
            <a:gdLst/>
            <a:ahLst/>
            <a:cxnLst/>
            <a:rect r="r" b="b" t="t" l="l"/>
            <a:pathLst>
              <a:path h="6013083" w="12926606">
                <a:moveTo>
                  <a:pt x="0" y="0"/>
                </a:moveTo>
                <a:lnTo>
                  <a:pt x="12926606" y="0"/>
                </a:lnTo>
                <a:lnTo>
                  <a:pt x="12926606" y="6013083"/>
                </a:lnTo>
                <a:lnTo>
                  <a:pt x="0" y="6013083"/>
                </a:lnTo>
                <a:lnTo>
                  <a:pt x="0" y="0"/>
                </a:lnTo>
                <a:close/>
              </a:path>
            </a:pathLst>
          </a:custGeom>
          <a:blipFill>
            <a:blip r:embed="rId3"/>
            <a:stretch>
              <a:fillRect l="-15012" t="-95812" r="-15012" b="-83709"/>
            </a:stretch>
          </a:blipFill>
        </p:spPr>
      </p:sp>
      <p:sp>
        <p:nvSpPr>
          <p:cNvPr name="TextBox 5" id="5"/>
          <p:cNvSpPr txBox="true"/>
          <p:nvPr/>
        </p:nvSpPr>
        <p:spPr>
          <a:xfrm rot="0">
            <a:off x="7959468" y="9585826"/>
            <a:ext cx="2369064" cy="388649"/>
          </a:xfrm>
          <a:prstGeom prst="rect">
            <a:avLst/>
          </a:prstGeom>
        </p:spPr>
        <p:txBody>
          <a:bodyPr anchor="t" rtlCol="false" tIns="0" lIns="0" bIns="0" rIns="0">
            <a:spAutoFit/>
          </a:bodyPr>
          <a:lstStyle/>
          <a:p>
            <a:pPr algn="ctr">
              <a:lnSpc>
                <a:spcPts val="3288"/>
              </a:lnSpc>
            </a:pPr>
            <a:r>
              <a:rPr lang="en-US" sz="2349">
                <a:solidFill>
                  <a:srgbClr val="FFFFFF"/>
                </a:solidFill>
                <a:latin typeface="Clear Sans"/>
              </a:rPr>
              <a:t>Company profile </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83798" y="3708852"/>
            <a:ext cx="15320403" cy="5365038"/>
          </a:xfrm>
          <a:prstGeom prst="rect">
            <a:avLst/>
          </a:prstGeom>
        </p:spPr>
        <p:txBody>
          <a:bodyPr anchor="t" rtlCol="false" tIns="0" lIns="0" bIns="0" rIns="0">
            <a:spAutoFit/>
          </a:bodyPr>
          <a:lstStyle/>
          <a:p>
            <a:pPr algn="ctr">
              <a:lnSpc>
                <a:spcPts val="3878"/>
              </a:lnSpc>
            </a:pPr>
            <a:r>
              <a:rPr lang="en-US" sz="2770" spc="83">
                <a:solidFill>
                  <a:srgbClr val="103B60"/>
                </a:solidFill>
                <a:latin typeface="HK Grotesk Light"/>
              </a:rPr>
              <a:t>A Tax Compliance &amp; Legal professional with over 14 years of experience with expertise in Manufacturing, Logistics and Banking alongside corporates. He has done Master in Finance Company Secretaries Professional Program from Institute of Company Secretaries of India, Delhi, Master of Business Law.</a:t>
            </a:r>
          </a:p>
          <a:p>
            <a:pPr algn="ctr">
              <a:lnSpc>
                <a:spcPts val="3878"/>
              </a:lnSpc>
            </a:pPr>
          </a:p>
          <a:p>
            <a:pPr algn="ctr">
              <a:lnSpc>
                <a:spcPts val="3878"/>
              </a:lnSpc>
            </a:pPr>
            <a:r>
              <a:rPr lang="en-US" sz="2770" spc="83">
                <a:solidFill>
                  <a:srgbClr val="103B60"/>
                </a:solidFill>
                <a:latin typeface="HK Grotesk Light"/>
              </a:rPr>
              <a:t>He has worked with listed Companies, Private Limited Companies, MSMEs, co-operative organizations and various businesses. He has hands on experience in compliance management of Income Tax Department, GST, MCA, SEBI, RBI, Labour Law, Co-operatives Act and many more. He is also proficient in Dispute Resolution and Legal process management. He has undertaken various contract management assignments especially for manufacturing companies. </a:t>
            </a:r>
          </a:p>
        </p:txBody>
      </p:sp>
      <p:sp>
        <p:nvSpPr>
          <p:cNvPr name="TextBox 3" id="3"/>
          <p:cNvSpPr txBox="true"/>
          <p:nvPr/>
        </p:nvSpPr>
        <p:spPr>
          <a:xfrm rot="0">
            <a:off x="5903578" y="974986"/>
            <a:ext cx="6480845" cy="1454150"/>
          </a:xfrm>
          <a:prstGeom prst="rect">
            <a:avLst/>
          </a:prstGeom>
        </p:spPr>
        <p:txBody>
          <a:bodyPr anchor="t" rtlCol="false" tIns="0" lIns="0" bIns="0" rIns="0">
            <a:spAutoFit/>
          </a:bodyPr>
          <a:lstStyle/>
          <a:p>
            <a:pPr algn="ctr">
              <a:lnSpc>
                <a:spcPts val="11200"/>
              </a:lnSpc>
            </a:pPr>
            <a:r>
              <a:rPr lang="en-US" sz="8000">
                <a:solidFill>
                  <a:srgbClr val="0947A8"/>
                </a:solidFill>
                <a:latin typeface="Poppins Bold"/>
              </a:rPr>
              <a:t>ABOUT US:</a:t>
            </a:r>
          </a:p>
        </p:txBody>
      </p:sp>
      <p:grpSp>
        <p:nvGrpSpPr>
          <p:cNvPr name="Group 4" id="4"/>
          <p:cNvGrpSpPr/>
          <p:nvPr/>
        </p:nvGrpSpPr>
        <p:grpSpPr>
          <a:xfrm rot="0">
            <a:off x="5555436" y="2919763"/>
            <a:ext cx="7177128" cy="139658"/>
            <a:chOff x="0" y="0"/>
            <a:chExt cx="26628604" cy="518160"/>
          </a:xfrm>
        </p:grpSpPr>
        <p:sp>
          <p:nvSpPr>
            <p:cNvPr name="Freeform 5" id="5"/>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4524375"/>
            <a:ext cx="3191973" cy="1228725"/>
          </a:xfrm>
          <a:prstGeom prst="rect">
            <a:avLst/>
          </a:prstGeom>
        </p:spPr>
        <p:txBody>
          <a:bodyPr anchor="t" rtlCol="false" tIns="0" lIns="0" bIns="0" rIns="0">
            <a:spAutoFit/>
          </a:bodyPr>
          <a:lstStyle/>
          <a:p>
            <a:pPr algn="just">
              <a:lnSpc>
                <a:spcPts val="9600"/>
              </a:lnSpc>
            </a:pPr>
            <a:r>
              <a:rPr lang="en-US" sz="8000">
                <a:solidFill>
                  <a:srgbClr val="0947A8"/>
                </a:solidFill>
                <a:latin typeface="Lato Bold"/>
              </a:rPr>
              <a:t>LOAN</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68836" y="3549662"/>
            <a:ext cx="4807744" cy="275577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Home Loan</a:t>
            </a:r>
          </a:p>
          <a:p>
            <a:pPr marL="690881" indent="-345440" lvl="1">
              <a:lnSpc>
                <a:spcPts val="4416"/>
              </a:lnSpc>
              <a:buFont typeface="Arial"/>
              <a:buChar char="•"/>
            </a:pPr>
            <a:r>
              <a:rPr lang="en-US" sz="3200">
                <a:solidFill>
                  <a:srgbClr val="0947A8"/>
                </a:solidFill>
                <a:latin typeface="Lato"/>
              </a:rPr>
              <a:t>Business Loan </a:t>
            </a:r>
          </a:p>
          <a:p>
            <a:pPr marL="690881" indent="-345440" lvl="1">
              <a:lnSpc>
                <a:spcPts val="4416"/>
              </a:lnSpc>
              <a:buFont typeface="Arial"/>
              <a:buChar char="•"/>
            </a:pPr>
            <a:r>
              <a:rPr lang="en-US" sz="3200">
                <a:solidFill>
                  <a:srgbClr val="0947A8"/>
                </a:solidFill>
                <a:latin typeface="Lato"/>
              </a:rPr>
              <a:t>Mortgage Loan </a:t>
            </a:r>
          </a:p>
          <a:p>
            <a:pPr marL="690881" indent="-345440" lvl="1">
              <a:lnSpc>
                <a:spcPts val="4416"/>
              </a:lnSpc>
              <a:buFont typeface="Arial"/>
              <a:buChar char="•"/>
            </a:pPr>
            <a:r>
              <a:rPr lang="en-US" sz="3200">
                <a:solidFill>
                  <a:srgbClr val="0947A8"/>
                </a:solidFill>
                <a:latin typeface="Lato"/>
              </a:rPr>
              <a:t>Commercial Property Loan</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4370942"/>
            <a:ext cx="7559259" cy="1228725"/>
          </a:xfrm>
          <a:prstGeom prst="rect">
            <a:avLst/>
          </a:prstGeom>
        </p:spPr>
        <p:txBody>
          <a:bodyPr anchor="t" rtlCol="false" tIns="0" lIns="0" bIns="0" rIns="0">
            <a:spAutoFit/>
          </a:bodyPr>
          <a:lstStyle/>
          <a:p>
            <a:pPr algn="just">
              <a:lnSpc>
                <a:spcPts val="9600"/>
              </a:lnSpc>
            </a:pPr>
            <a:r>
              <a:rPr lang="en-US" sz="8000">
                <a:solidFill>
                  <a:srgbClr val="0947A8"/>
                </a:solidFill>
                <a:latin typeface="Lato Bold"/>
              </a:rPr>
              <a:t>PROPERTY</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73707" y="4131293"/>
            <a:ext cx="5997766" cy="165087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Search Report</a:t>
            </a:r>
          </a:p>
          <a:p>
            <a:pPr marL="690881" indent="-345440" lvl="1">
              <a:lnSpc>
                <a:spcPts val="4416"/>
              </a:lnSpc>
              <a:buFont typeface="Arial"/>
              <a:buChar char="•"/>
            </a:pPr>
            <a:r>
              <a:rPr lang="en-US" sz="3200">
                <a:solidFill>
                  <a:srgbClr val="0947A8"/>
                </a:solidFill>
                <a:latin typeface="Lato"/>
              </a:rPr>
              <a:t>Eligibility Certificate </a:t>
            </a:r>
          </a:p>
          <a:p>
            <a:pPr marL="690881" indent="-345440" lvl="1">
              <a:lnSpc>
                <a:spcPts val="4416"/>
              </a:lnSpc>
              <a:buFont typeface="Arial"/>
              <a:buChar char="•"/>
            </a:pPr>
            <a:r>
              <a:rPr lang="en-US" sz="3200">
                <a:solidFill>
                  <a:srgbClr val="0947A8"/>
                </a:solidFill>
                <a:latin typeface="Lato"/>
              </a:rPr>
              <a:t>Due Diligence Report</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3748087"/>
            <a:ext cx="5651323" cy="2781300"/>
          </a:xfrm>
          <a:prstGeom prst="rect">
            <a:avLst/>
          </a:prstGeom>
        </p:spPr>
        <p:txBody>
          <a:bodyPr anchor="t" rtlCol="false" tIns="0" lIns="0" bIns="0" rIns="0">
            <a:spAutoFit/>
          </a:bodyPr>
          <a:lstStyle/>
          <a:p>
            <a:pPr>
              <a:lnSpc>
                <a:spcPts val="7320"/>
              </a:lnSpc>
            </a:pPr>
            <a:r>
              <a:rPr lang="en-US" sz="6100">
                <a:solidFill>
                  <a:srgbClr val="0947A8"/>
                </a:solidFill>
                <a:latin typeface="Lato Bold"/>
              </a:rPr>
              <a:t>GOVERNMENT AND TAX REGISTRATION</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47262" y="2627376"/>
            <a:ext cx="5997766" cy="496557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GST Registration</a:t>
            </a:r>
          </a:p>
          <a:p>
            <a:pPr marL="690881" indent="-345440" lvl="1">
              <a:lnSpc>
                <a:spcPts val="4416"/>
              </a:lnSpc>
              <a:buFont typeface="Arial"/>
              <a:buChar char="•"/>
            </a:pPr>
            <a:r>
              <a:rPr lang="en-US" sz="3200">
                <a:solidFill>
                  <a:srgbClr val="0947A8"/>
                </a:solidFill>
                <a:latin typeface="Lato"/>
              </a:rPr>
              <a:t>GST filing</a:t>
            </a:r>
          </a:p>
          <a:p>
            <a:pPr marL="690881" indent="-345440" lvl="1">
              <a:lnSpc>
                <a:spcPts val="4416"/>
              </a:lnSpc>
              <a:buFont typeface="Arial"/>
              <a:buChar char="•"/>
            </a:pPr>
            <a:r>
              <a:rPr lang="en-US" sz="3200">
                <a:solidFill>
                  <a:srgbClr val="0947A8"/>
                </a:solidFill>
                <a:latin typeface="Lato"/>
              </a:rPr>
              <a:t>ITR filing</a:t>
            </a:r>
          </a:p>
          <a:p>
            <a:pPr marL="690881" indent="-345440" lvl="1">
              <a:lnSpc>
                <a:spcPts val="4416"/>
              </a:lnSpc>
              <a:buFont typeface="Arial"/>
              <a:buChar char="•"/>
            </a:pPr>
            <a:r>
              <a:rPr lang="en-US" sz="3200">
                <a:solidFill>
                  <a:srgbClr val="0947A8"/>
                </a:solidFill>
                <a:latin typeface="Lato"/>
              </a:rPr>
              <a:t>Belated Return</a:t>
            </a:r>
          </a:p>
          <a:p>
            <a:pPr marL="690881" indent="-345440" lvl="1">
              <a:lnSpc>
                <a:spcPts val="4416"/>
              </a:lnSpc>
              <a:buFont typeface="Arial"/>
              <a:buChar char="•"/>
            </a:pPr>
            <a:r>
              <a:rPr lang="en-US" sz="3200">
                <a:solidFill>
                  <a:srgbClr val="0947A8"/>
                </a:solidFill>
                <a:latin typeface="Lato"/>
              </a:rPr>
              <a:t>Revised return</a:t>
            </a:r>
          </a:p>
          <a:p>
            <a:pPr marL="690881" indent="-345440" lvl="1">
              <a:lnSpc>
                <a:spcPts val="4416"/>
              </a:lnSpc>
              <a:buFont typeface="Arial"/>
              <a:buChar char="•"/>
            </a:pPr>
            <a:r>
              <a:rPr lang="en-US" sz="3200">
                <a:solidFill>
                  <a:srgbClr val="0947A8"/>
                </a:solidFill>
                <a:latin typeface="Lato"/>
              </a:rPr>
              <a:t>Notice Management, </a:t>
            </a:r>
          </a:p>
          <a:p>
            <a:pPr marL="690881" indent="-345440" lvl="1">
              <a:lnSpc>
                <a:spcPts val="4416"/>
              </a:lnSpc>
              <a:buFont typeface="Arial"/>
              <a:buChar char="•"/>
            </a:pPr>
            <a:r>
              <a:rPr lang="en-US" sz="3200">
                <a:solidFill>
                  <a:srgbClr val="0947A8"/>
                </a:solidFill>
                <a:latin typeface="Lato"/>
              </a:rPr>
              <a:t>TDS Return filing</a:t>
            </a:r>
          </a:p>
          <a:p>
            <a:pPr marL="690881" indent="-345440" lvl="1">
              <a:lnSpc>
                <a:spcPts val="4416"/>
              </a:lnSpc>
              <a:buFont typeface="Arial"/>
              <a:buChar char="•"/>
            </a:pPr>
            <a:r>
              <a:rPr lang="en-US" sz="3200">
                <a:solidFill>
                  <a:srgbClr val="0947A8"/>
                </a:solidFill>
                <a:latin typeface="Lato"/>
              </a:rPr>
              <a:t>Income Tax Assessment</a:t>
            </a:r>
          </a:p>
          <a:p>
            <a:pPr marL="690881" indent="-345440" lvl="1">
              <a:lnSpc>
                <a:spcPts val="4416"/>
              </a:lnSpc>
              <a:buFont typeface="Arial"/>
              <a:buChar char="•"/>
            </a:pPr>
            <a:r>
              <a:rPr lang="en-US" sz="3200">
                <a:solidFill>
                  <a:srgbClr val="0947A8"/>
                </a:solidFill>
                <a:latin typeface="Lato"/>
              </a:rPr>
              <a:t>Corporate Tax</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3614738"/>
            <a:ext cx="5860683" cy="3057525"/>
          </a:xfrm>
          <a:prstGeom prst="rect">
            <a:avLst/>
          </a:prstGeom>
        </p:spPr>
        <p:txBody>
          <a:bodyPr anchor="t" rtlCol="false" tIns="0" lIns="0" bIns="0" rIns="0">
            <a:spAutoFit/>
          </a:bodyPr>
          <a:lstStyle/>
          <a:p>
            <a:pPr>
              <a:lnSpc>
                <a:spcPts val="8039"/>
              </a:lnSpc>
            </a:pPr>
            <a:r>
              <a:rPr lang="en-US" sz="6699">
                <a:solidFill>
                  <a:srgbClr val="0947A8"/>
                </a:solidFill>
                <a:latin typeface="Lato Bold"/>
              </a:rPr>
              <a:t>ACCOUNTING AND BOOK KEEPING</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70801" y="2351151"/>
            <a:ext cx="9488499" cy="55180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Labour Compliance:</a:t>
            </a:r>
            <a:r>
              <a:rPr lang="en-US" sz="3200">
                <a:solidFill>
                  <a:srgbClr val="0947A8"/>
                </a:solidFill>
                <a:latin typeface="Lato"/>
              </a:rPr>
              <a:t> </a:t>
            </a:r>
          </a:p>
          <a:p>
            <a:pPr marL="690881" indent="-345440" lvl="1">
              <a:lnSpc>
                <a:spcPts val="4416"/>
              </a:lnSpc>
              <a:buFont typeface="Arial"/>
              <a:buChar char="•"/>
            </a:pPr>
            <a:r>
              <a:rPr lang="en-US" sz="3200">
                <a:solidFill>
                  <a:srgbClr val="0947A8"/>
                </a:solidFill>
                <a:latin typeface="Lato"/>
              </a:rPr>
              <a:t>Provident Fund Registration,</a:t>
            </a:r>
          </a:p>
          <a:p>
            <a:pPr marL="690881" indent="-345440" lvl="1">
              <a:lnSpc>
                <a:spcPts val="4416"/>
              </a:lnSpc>
              <a:buFont typeface="Arial"/>
              <a:buChar char="•"/>
            </a:pPr>
            <a:r>
              <a:rPr lang="en-US" sz="3200">
                <a:solidFill>
                  <a:srgbClr val="0947A8"/>
                </a:solidFill>
                <a:latin typeface="Lato"/>
              </a:rPr>
              <a:t>ESI Registration, </a:t>
            </a:r>
          </a:p>
          <a:p>
            <a:pPr marL="690881" indent="-345440" lvl="1">
              <a:lnSpc>
                <a:spcPts val="4416"/>
              </a:lnSpc>
              <a:buFont typeface="Arial"/>
              <a:buChar char="•"/>
            </a:pPr>
            <a:r>
              <a:rPr lang="en-US" sz="3200">
                <a:solidFill>
                  <a:srgbClr val="0947A8"/>
                </a:solidFill>
                <a:latin typeface="Lato"/>
              </a:rPr>
              <a:t>Professional Tax Registration, </a:t>
            </a:r>
          </a:p>
          <a:p>
            <a:pPr marL="690881" indent="-345440" lvl="1">
              <a:lnSpc>
                <a:spcPts val="4416"/>
              </a:lnSpc>
              <a:buFont typeface="Arial"/>
              <a:buChar char="•"/>
            </a:pPr>
            <a:r>
              <a:rPr lang="en-US" sz="3200">
                <a:solidFill>
                  <a:srgbClr val="0947A8"/>
                </a:solidFill>
                <a:latin typeface="Lato"/>
              </a:rPr>
              <a:t>Shop and Establishment License, </a:t>
            </a:r>
          </a:p>
          <a:p>
            <a:pPr marL="690881" indent="-345440" lvl="1">
              <a:lnSpc>
                <a:spcPts val="4416"/>
              </a:lnSpc>
              <a:buFont typeface="Arial"/>
              <a:buChar char="•"/>
            </a:pPr>
            <a:r>
              <a:rPr lang="en-US" sz="3200">
                <a:solidFill>
                  <a:srgbClr val="0947A8"/>
                </a:solidFill>
                <a:latin typeface="Lato"/>
              </a:rPr>
              <a:t>POSH Compliance, </a:t>
            </a:r>
          </a:p>
          <a:p>
            <a:pPr marL="690881" indent="-345440" lvl="1">
              <a:lnSpc>
                <a:spcPts val="4416"/>
              </a:lnSpc>
              <a:buFont typeface="Arial"/>
              <a:buChar char="•"/>
            </a:pPr>
            <a:r>
              <a:rPr lang="en-US" sz="3200">
                <a:solidFill>
                  <a:srgbClr val="0947A8"/>
                </a:solidFill>
                <a:latin typeface="Lato"/>
              </a:rPr>
              <a:t>Labour Law Advisor</a:t>
            </a:r>
          </a:p>
          <a:p>
            <a:pPr marL="690881" indent="-345440" lvl="1">
              <a:lnSpc>
                <a:spcPts val="4416"/>
              </a:lnSpc>
              <a:buFont typeface="Arial"/>
              <a:buChar char="•"/>
            </a:pPr>
            <a:r>
              <a:rPr lang="en-US" sz="3200">
                <a:solidFill>
                  <a:srgbClr val="0947A8"/>
                </a:solidFill>
                <a:latin typeface="Lato"/>
              </a:rPr>
              <a:t>Trademark registration, Trademark Objection, Trademark Assignment, Trademark Renewal, Copyright Registration</a:t>
            </a: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3500438"/>
            <a:ext cx="6918481" cy="3286125"/>
          </a:xfrm>
          <a:prstGeom prst="rect">
            <a:avLst/>
          </a:prstGeom>
        </p:spPr>
        <p:txBody>
          <a:bodyPr anchor="t" rtlCol="false" tIns="0" lIns="0" bIns="0" rIns="0">
            <a:spAutoFit/>
          </a:bodyPr>
          <a:lstStyle/>
          <a:p>
            <a:pPr>
              <a:lnSpc>
                <a:spcPts val="8639"/>
              </a:lnSpc>
            </a:pPr>
            <a:r>
              <a:rPr lang="en-US" sz="7199">
                <a:solidFill>
                  <a:srgbClr val="0947A8"/>
                </a:solidFill>
                <a:latin typeface="Lato Bold"/>
              </a:rPr>
              <a:t>COMPANY AND LLP FORMATION</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17911" y="1748401"/>
            <a:ext cx="8457146" cy="7002942"/>
          </a:xfrm>
          <a:prstGeom prst="rect">
            <a:avLst/>
          </a:prstGeom>
        </p:spPr>
        <p:txBody>
          <a:bodyPr anchor="t" rtlCol="false" tIns="0" lIns="0" bIns="0" rIns="0">
            <a:spAutoFit/>
          </a:bodyPr>
          <a:lstStyle/>
          <a:p>
            <a:pPr marL="790107" indent="-395053" lvl="1">
              <a:lnSpc>
                <a:spcPts val="5050"/>
              </a:lnSpc>
              <a:buFont typeface="Arial"/>
              <a:buChar char="•"/>
            </a:pPr>
            <a:r>
              <a:rPr lang="en-US" sz="3659">
                <a:solidFill>
                  <a:srgbClr val="0947A8"/>
                </a:solidFill>
                <a:latin typeface="Lato"/>
              </a:rPr>
              <a:t>Private Companies</a:t>
            </a:r>
          </a:p>
          <a:p>
            <a:pPr marL="790107" indent="-395053" lvl="1">
              <a:lnSpc>
                <a:spcPts val="5050"/>
              </a:lnSpc>
              <a:buFont typeface="Arial"/>
              <a:buChar char="•"/>
            </a:pPr>
            <a:r>
              <a:rPr lang="en-US" sz="3659">
                <a:solidFill>
                  <a:srgbClr val="0947A8"/>
                </a:solidFill>
                <a:latin typeface="Lato"/>
              </a:rPr>
              <a:t>Public Companies</a:t>
            </a:r>
          </a:p>
          <a:p>
            <a:pPr marL="790107" indent="-395053" lvl="1">
              <a:lnSpc>
                <a:spcPts val="5050"/>
              </a:lnSpc>
              <a:buFont typeface="Arial"/>
              <a:buChar char="•"/>
            </a:pPr>
            <a:r>
              <a:rPr lang="en-US" sz="3659">
                <a:solidFill>
                  <a:srgbClr val="0947A8"/>
                </a:solidFill>
                <a:latin typeface="Lato"/>
              </a:rPr>
              <a:t>Registration of Start-up</a:t>
            </a:r>
          </a:p>
          <a:p>
            <a:pPr marL="790107" indent="-395053" lvl="1">
              <a:lnSpc>
                <a:spcPts val="5050"/>
              </a:lnSpc>
              <a:buFont typeface="Arial"/>
              <a:buChar char="•"/>
            </a:pPr>
            <a:r>
              <a:rPr lang="en-US" sz="3659">
                <a:solidFill>
                  <a:srgbClr val="0947A8"/>
                </a:solidFill>
                <a:latin typeface="Lato"/>
              </a:rPr>
              <a:t>Wholly Owned Subsidiaries</a:t>
            </a:r>
          </a:p>
          <a:p>
            <a:pPr marL="790107" indent="-395053" lvl="1">
              <a:lnSpc>
                <a:spcPts val="5050"/>
              </a:lnSpc>
              <a:buFont typeface="Arial"/>
              <a:buChar char="•"/>
            </a:pPr>
            <a:r>
              <a:rPr lang="en-US" sz="3659">
                <a:solidFill>
                  <a:srgbClr val="0947A8"/>
                </a:solidFill>
                <a:latin typeface="Lato"/>
              </a:rPr>
              <a:t>Joint Venture Companies</a:t>
            </a:r>
          </a:p>
          <a:p>
            <a:pPr marL="790107" indent="-395053" lvl="1">
              <a:lnSpc>
                <a:spcPts val="5050"/>
              </a:lnSpc>
              <a:buFont typeface="Arial"/>
              <a:buChar char="•"/>
            </a:pPr>
            <a:r>
              <a:rPr lang="en-US" sz="3659">
                <a:solidFill>
                  <a:srgbClr val="0947A8"/>
                </a:solidFill>
                <a:latin typeface="Lato"/>
              </a:rPr>
              <a:t>Section 8 (Not for Profit) Companies</a:t>
            </a:r>
          </a:p>
          <a:p>
            <a:pPr marL="790107" indent="-395053" lvl="1">
              <a:lnSpc>
                <a:spcPts val="5050"/>
              </a:lnSpc>
              <a:buFont typeface="Arial"/>
              <a:buChar char="•"/>
            </a:pPr>
            <a:r>
              <a:rPr lang="en-US" sz="3659">
                <a:solidFill>
                  <a:srgbClr val="0947A8"/>
                </a:solidFill>
                <a:latin typeface="Lato"/>
              </a:rPr>
              <a:t>Limited Liability Partnerships</a:t>
            </a:r>
          </a:p>
          <a:p>
            <a:pPr marL="790107" indent="-395053" lvl="1">
              <a:lnSpc>
                <a:spcPts val="5050"/>
              </a:lnSpc>
              <a:buFont typeface="Arial"/>
              <a:buChar char="•"/>
            </a:pPr>
            <a:r>
              <a:rPr lang="en-US" sz="3659">
                <a:solidFill>
                  <a:srgbClr val="0947A8"/>
                </a:solidFill>
                <a:latin typeface="Lato"/>
              </a:rPr>
              <a:t>Producer Companies</a:t>
            </a:r>
          </a:p>
          <a:p>
            <a:pPr marL="790107" indent="-395053" lvl="1">
              <a:lnSpc>
                <a:spcPts val="5050"/>
              </a:lnSpc>
              <a:buFont typeface="Arial"/>
              <a:buChar char="•"/>
            </a:pPr>
            <a:r>
              <a:rPr lang="en-US" sz="3659">
                <a:solidFill>
                  <a:srgbClr val="0947A8"/>
                </a:solidFill>
                <a:latin typeface="Lato"/>
              </a:rPr>
              <a:t>One Person Companies (OPCs)</a:t>
            </a:r>
          </a:p>
          <a:p>
            <a:pPr marL="790107" indent="-395053" lvl="1">
              <a:lnSpc>
                <a:spcPts val="5050"/>
              </a:lnSpc>
              <a:buFont typeface="Arial"/>
              <a:buChar char="•"/>
            </a:pPr>
            <a:r>
              <a:rPr lang="en-US" sz="3659">
                <a:solidFill>
                  <a:srgbClr val="0947A8"/>
                </a:solidFill>
                <a:latin typeface="Lato"/>
              </a:rPr>
              <a:t>Branch / Project / Liaison offices</a:t>
            </a:r>
          </a:p>
          <a:p>
            <a:pPr marL="790107" indent="-395053" lvl="1">
              <a:lnSpc>
                <a:spcPts val="5050"/>
              </a:lnSpc>
              <a:buFont typeface="Arial"/>
              <a:buChar char="•"/>
            </a:pPr>
            <a:r>
              <a:rPr lang="en-US" sz="3659">
                <a:solidFill>
                  <a:srgbClr val="0947A8"/>
                </a:solidFill>
                <a:latin typeface="Lato"/>
              </a:rPr>
              <a:t>Partnership Firms</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3105150"/>
            <a:ext cx="5913573" cy="4076700"/>
          </a:xfrm>
          <a:prstGeom prst="rect">
            <a:avLst/>
          </a:prstGeom>
        </p:spPr>
        <p:txBody>
          <a:bodyPr anchor="t" rtlCol="false" tIns="0" lIns="0" bIns="0" rIns="0">
            <a:spAutoFit/>
          </a:bodyPr>
          <a:lstStyle/>
          <a:p>
            <a:pPr>
              <a:lnSpc>
                <a:spcPts val="8039"/>
              </a:lnSpc>
            </a:pPr>
            <a:r>
              <a:rPr lang="en-US" sz="6699">
                <a:solidFill>
                  <a:srgbClr val="0947A8"/>
                </a:solidFill>
                <a:latin typeface="Lato Bold"/>
              </a:rPr>
              <a:t>AUDIT AND COMPLIANCE  COMPANIES ACT, 2013</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850136" y="2316861"/>
            <a:ext cx="9118270" cy="5596128"/>
          </a:xfrm>
          <a:prstGeom prst="rect">
            <a:avLst/>
          </a:prstGeom>
        </p:spPr>
        <p:txBody>
          <a:bodyPr anchor="t" rtlCol="false" tIns="0" lIns="0" bIns="0" rIns="0">
            <a:spAutoFit/>
          </a:bodyPr>
          <a:lstStyle/>
          <a:p>
            <a:pPr marL="582932" indent="-291466" lvl="1">
              <a:lnSpc>
                <a:spcPts val="3726"/>
              </a:lnSpc>
              <a:buFont typeface="Arial"/>
              <a:buChar char="•"/>
            </a:pPr>
            <a:r>
              <a:rPr lang="en-US" sz="2700">
                <a:solidFill>
                  <a:srgbClr val="0947A8"/>
                </a:solidFill>
                <a:latin typeface="Lato"/>
              </a:rPr>
              <a:t>Documentation in respect of Board and General Meetings</a:t>
            </a:r>
          </a:p>
          <a:p>
            <a:pPr marL="582932" indent="-291466" lvl="1">
              <a:lnSpc>
                <a:spcPts val="3726"/>
              </a:lnSpc>
              <a:buFont typeface="Arial"/>
              <a:buChar char="•"/>
            </a:pPr>
            <a:r>
              <a:rPr lang="en-US" sz="2700">
                <a:solidFill>
                  <a:srgbClr val="0947A8"/>
                </a:solidFill>
                <a:latin typeface="Lato"/>
              </a:rPr>
              <a:t>Preparation and Certification of various forms</a:t>
            </a:r>
          </a:p>
          <a:p>
            <a:pPr marL="582932" indent="-291466" lvl="1">
              <a:lnSpc>
                <a:spcPts val="3726"/>
              </a:lnSpc>
              <a:buFont typeface="Arial"/>
              <a:buChar char="•"/>
            </a:pPr>
            <a:r>
              <a:rPr lang="en-US" sz="2700">
                <a:solidFill>
                  <a:srgbClr val="0947A8"/>
                </a:solidFill>
                <a:latin typeface="Lato"/>
              </a:rPr>
              <a:t>Up-dating Statutory Records &amp; Registers</a:t>
            </a:r>
          </a:p>
          <a:p>
            <a:pPr marL="582932" indent="-291466" lvl="1">
              <a:lnSpc>
                <a:spcPts val="3726"/>
              </a:lnSpc>
              <a:buFont typeface="Arial"/>
              <a:buChar char="•"/>
            </a:pPr>
            <a:r>
              <a:rPr lang="en-US" sz="2700">
                <a:solidFill>
                  <a:srgbClr val="0947A8"/>
                </a:solidFill>
                <a:latin typeface="Lato"/>
              </a:rPr>
              <a:t>Attending the Board / General Meetings</a:t>
            </a:r>
          </a:p>
          <a:p>
            <a:pPr marL="582932" indent="-291466" lvl="1">
              <a:lnSpc>
                <a:spcPts val="3726"/>
              </a:lnSpc>
              <a:buFont typeface="Arial"/>
              <a:buChar char="•"/>
            </a:pPr>
            <a:r>
              <a:rPr lang="en-US" sz="2700">
                <a:solidFill>
                  <a:srgbClr val="0947A8"/>
                </a:solidFill>
                <a:latin typeface="Lato"/>
              </a:rPr>
              <a:t>Secretarial Audit</a:t>
            </a:r>
          </a:p>
          <a:p>
            <a:pPr marL="582932" indent="-291466" lvl="1">
              <a:lnSpc>
                <a:spcPts val="3726"/>
              </a:lnSpc>
              <a:buFont typeface="Arial"/>
              <a:buChar char="•"/>
            </a:pPr>
            <a:r>
              <a:rPr lang="en-US" sz="2700">
                <a:solidFill>
                  <a:srgbClr val="0947A8"/>
                </a:solidFill>
                <a:latin typeface="Lato"/>
                <a:sym typeface="Lato"/>
              </a:rPr>
              <a:t>Changes in Memorandum and Articles of Association</a:t>
            </a:r>
          </a:p>
          <a:p>
            <a:pPr marL="582932" indent="-291466" lvl="1">
              <a:lnSpc>
                <a:spcPts val="3726"/>
              </a:lnSpc>
              <a:buFont typeface="Arial"/>
              <a:buChar char="•"/>
            </a:pPr>
            <a:r>
              <a:rPr lang="en-US" sz="2700">
                <a:solidFill>
                  <a:srgbClr val="0947A8"/>
                </a:solidFill>
                <a:latin typeface="Lato"/>
              </a:rPr>
              <a:t>Name Change, Object Change and shifting of Registered Office</a:t>
            </a:r>
          </a:p>
          <a:p>
            <a:pPr marL="582932" indent="-291466" lvl="1">
              <a:lnSpc>
                <a:spcPts val="3726"/>
              </a:lnSpc>
              <a:buFont typeface="Arial"/>
              <a:buChar char="•"/>
            </a:pPr>
            <a:r>
              <a:rPr lang="en-US" sz="2700">
                <a:solidFill>
                  <a:srgbClr val="0947A8"/>
                </a:solidFill>
                <a:latin typeface="Lato"/>
              </a:rPr>
              <a:t>Conversion of the company into Public or Private or LLP</a:t>
            </a:r>
          </a:p>
          <a:p>
            <a:pPr marL="582932" indent="-291466" lvl="1">
              <a:lnSpc>
                <a:spcPts val="3726"/>
              </a:lnSpc>
              <a:buFont typeface="Arial"/>
              <a:buChar char="•"/>
            </a:pPr>
            <a:r>
              <a:rPr lang="en-US" sz="2700">
                <a:solidFill>
                  <a:srgbClr val="0947A8"/>
                </a:solidFill>
                <a:latin typeface="Lato"/>
              </a:rPr>
              <a:t>Search and Registration of Charges</a:t>
            </a:r>
          </a:p>
          <a:p>
            <a:pPr marL="582932" indent="-291466" lvl="1">
              <a:lnSpc>
                <a:spcPts val="3726"/>
              </a:lnSpc>
              <a:buFont typeface="Arial"/>
              <a:buChar char="•"/>
            </a:pPr>
            <a:r>
              <a:rPr lang="en-US" sz="2700">
                <a:solidFill>
                  <a:srgbClr val="0947A8"/>
                </a:solidFill>
                <a:latin typeface="Lato"/>
              </a:rPr>
              <a:t>Providing Bank Due Diligence Certificate</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3800475"/>
            <a:ext cx="5578524" cy="2686050"/>
          </a:xfrm>
          <a:prstGeom prst="rect">
            <a:avLst/>
          </a:prstGeom>
        </p:spPr>
        <p:txBody>
          <a:bodyPr anchor="t" rtlCol="false" tIns="0" lIns="0" bIns="0" rIns="0">
            <a:spAutoFit/>
          </a:bodyPr>
          <a:lstStyle/>
          <a:p>
            <a:pPr>
              <a:lnSpc>
                <a:spcPts val="7079"/>
              </a:lnSpc>
            </a:pPr>
            <a:r>
              <a:rPr lang="en-US" sz="5899">
                <a:solidFill>
                  <a:srgbClr val="0947A8"/>
                </a:solidFill>
                <a:latin typeface="Lato Bold"/>
              </a:rPr>
              <a:t>INDUSTRIAL LICENSING &amp; COMPLIANCES</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823691" y="4008501"/>
            <a:ext cx="9118270" cy="22033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Micro, Small &amp; Medium Industries (MSME) Act</a:t>
            </a:r>
          </a:p>
          <a:p>
            <a:pPr marL="690881" indent="-345440" lvl="1">
              <a:lnSpc>
                <a:spcPts val="4416"/>
              </a:lnSpc>
              <a:buFont typeface="Arial"/>
              <a:buChar char="•"/>
            </a:pPr>
            <a:r>
              <a:rPr lang="en-US" sz="3200">
                <a:solidFill>
                  <a:srgbClr val="0947A8"/>
                </a:solidFill>
                <a:latin typeface="Lato"/>
              </a:rPr>
              <a:t>Industrial Entrepreneur’s Memorandum (IEM)</a:t>
            </a:r>
          </a:p>
          <a:p>
            <a:pPr marL="690881" indent="-345440" lvl="1">
              <a:lnSpc>
                <a:spcPts val="4416"/>
              </a:lnSpc>
              <a:buFont typeface="Arial"/>
              <a:buChar char="•"/>
            </a:pPr>
            <a:r>
              <a:rPr lang="en-US" sz="3200">
                <a:solidFill>
                  <a:srgbClr val="0947A8"/>
                </a:solidFill>
                <a:latin typeface="Lato"/>
              </a:rPr>
              <a:t>Consultancy in respect of MIDC matters</a:t>
            </a:r>
          </a:p>
          <a:p>
            <a:pPr marL="690881" indent="-345440" lvl="1">
              <a:lnSpc>
                <a:spcPts val="4416"/>
              </a:lnSpc>
              <a:buFont typeface="Arial"/>
              <a:buChar char="•"/>
            </a:pPr>
            <a:r>
              <a:rPr lang="en-US" sz="3200">
                <a:solidFill>
                  <a:srgbClr val="0947A8"/>
                </a:solidFill>
                <a:latin typeface="Lato"/>
              </a:rPr>
              <a:t>PF, ESIC, Labour Law </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4248150"/>
            <a:ext cx="5578524" cy="1790700"/>
          </a:xfrm>
          <a:prstGeom prst="rect">
            <a:avLst/>
          </a:prstGeom>
        </p:spPr>
        <p:txBody>
          <a:bodyPr anchor="t" rtlCol="false" tIns="0" lIns="0" bIns="0" rIns="0">
            <a:spAutoFit/>
          </a:bodyPr>
          <a:lstStyle/>
          <a:p>
            <a:pPr>
              <a:lnSpc>
                <a:spcPts val="7079"/>
              </a:lnSpc>
            </a:pPr>
            <a:r>
              <a:rPr lang="en-US" sz="5899">
                <a:solidFill>
                  <a:srgbClr val="0947A8"/>
                </a:solidFill>
                <a:latin typeface="Lato Bold"/>
              </a:rPr>
              <a:t>AGREEMENTS &amp; PETITIONS</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66760" y="2903601"/>
            <a:ext cx="9594279" cy="44131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Drafting / vetting of various JV Agreement, Share Subscription and Share Holders Agreements, Commercial Agreements, and Wills</a:t>
            </a:r>
          </a:p>
          <a:p>
            <a:pPr marL="690881" indent="-345440" lvl="1">
              <a:lnSpc>
                <a:spcPts val="4416"/>
              </a:lnSpc>
              <a:buFont typeface="Arial"/>
              <a:buChar char="•"/>
            </a:pPr>
            <a:r>
              <a:rPr lang="en-US" sz="3200">
                <a:solidFill>
                  <a:srgbClr val="0947A8"/>
                </a:solidFill>
                <a:latin typeface="Lato"/>
              </a:rPr>
              <a:t>Appearing before National Company Law Tribunal, Ministry of Corporate Affairs, Regional Director, Registrar of Companies</a:t>
            </a:r>
          </a:p>
          <a:p>
            <a:pPr marL="690881" indent="-345440" lvl="1">
              <a:lnSpc>
                <a:spcPts val="4416"/>
              </a:lnSpc>
              <a:buFont typeface="Arial"/>
              <a:buChar char="•"/>
            </a:pPr>
            <a:r>
              <a:rPr lang="en-US" sz="3200">
                <a:solidFill>
                  <a:srgbClr val="0947A8"/>
                </a:solidFill>
                <a:latin typeface="Lato"/>
              </a:rPr>
              <a:t>Legal opinion</a:t>
            </a:r>
          </a:p>
          <a:p>
            <a:pPr marL="690881" indent="-345440" lvl="1">
              <a:lnSpc>
                <a:spcPts val="4416"/>
              </a:lnSpc>
              <a:buFont typeface="Arial"/>
              <a:buChar char="•"/>
            </a:pPr>
            <a:r>
              <a:rPr lang="en-US" sz="3200">
                <a:solidFill>
                  <a:srgbClr val="0947A8"/>
                </a:solidFill>
                <a:latin typeface="Lato"/>
              </a:rPr>
              <a:t>Co-ordination with Solicitors and Advocates</a:t>
            </a: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4248150"/>
            <a:ext cx="5578524" cy="1790700"/>
          </a:xfrm>
          <a:prstGeom prst="rect">
            <a:avLst/>
          </a:prstGeom>
        </p:spPr>
        <p:txBody>
          <a:bodyPr anchor="t" rtlCol="false" tIns="0" lIns="0" bIns="0" rIns="0">
            <a:spAutoFit/>
          </a:bodyPr>
          <a:lstStyle/>
          <a:p>
            <a:pPr>
              <a:lnSpc>
                <a:spcPts val="7079"/>
              </a:lnSpc>
            </a:pPr>
            <a:r>
              <a:rPr lang="en-US" sz="5899">
                <a:solidFill>
                  <a:srgbClr val="0947A8"/>
                </a:solidFill>
                <a:latin typeface="Lato Bold"/>
              </a:rPr>
              <a:t>DUE DILIGENCE</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56954" y="3732276"/>
            <a:ext cx="8641779" cy="275577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Due Diligence Audit – Legal and Financial</a:t>
            </a:r>
          </a:p>
          <a:p>
            <a:pPr marL="690881" indent="-345440" lvl="1">
              <a:lnSpc>
                <a:spcPts val="4416"/>
              </a:lnSpc>
              <a:buFont typeface="Arial"/>
              <a:buChar char="•"/>
            </a:pPr>
            <a:r>
              <a:rPr lang="en-US" sz="3200">
                <a:solidFill>
                  <a:srgbClr val="0947A8"/>
                </a:solidFill>
                <a:latin typeface="Lato"/>
              </a:rPr>
              <a:t>Data Room Creation – Physical and virtual</a:t>
            </a:r>
          </a:p>
          <a:p>
            <a:pPr marL="690881" indent="-345440" lvl="1">
              <a:lnSpc>
                <a:spcPts val="4416"/>
              </a:lnSpc>
              <a:buFont typeface="Arial"/>
              <a:buChar char="•"/>
            </a:pPr>
            <a:r>
              <a:rPr lang="en-US" sz="3200">
                <a:solidFill>
                  <a:srgbClr val="0947A8"/>
                </a:solidFill>
                <a:latin typeface="Lato"/>
              </a:rPr>
              <a:t>Documentation – pre and post funding</a:t>
            </a:r>
          </a:p>
          <a:p>
            <a:pPr marL="690881" indent="-345440" lvl="1">
              <a:lnSpc>
                <a:spcPts val="4416"/>
              </a:lnSpc>
              <a:buFont typeface="Arial"/>
              <a:buChar char="•"/>
            </a:pPr>
            <a:r>
              <a:rPr lang="en-US" sz="3200">
                <a:solidFill>
                  <a:srgbClr val="0947A8"/>
                </a:solidFill>
                <a:latin typeface="Lato"/>
              </a:rPr>
              <a:t>Private Funding / VC Funding – Advisory and Documentation</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4248150"/>
            <a:ext cx="5578524" cy="1790700"/>
          </a:xfrm>
          <a:prstGeom prst="rect">
            <a:avLst/>
          </a:prstGeom>
        </p:spPr>
        <p:txBody>
          <a:bodyPr anchor="t" rtlCol="false" tIns="0" lIns="0" bIns="0" rIns="0">
            <a:spAutoFit/>
          </a:bodyPr>
          <a:lstStyle/>
          <a:p>
            <a:pPr>
              <a:lnSpc>
                <a:spcPts val="7079"/>
              </a:lnSpc>
            </a:pPr>
            <a:r>
              <a:rPr lang="en-US" sz="5899">
                <a:solidFill>
                  <a:srgbClr val="0947A8"/>
                </a:solidFill>
                <a:latin typeface="Lato Bold"/>
              </a:rPr>
              <a:t>CORPORATE GOVERNANCE</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756954" y="3732276"/>
            <a:ext cx="8641779" cy="33082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Advising on the composition of the Board of Directors and Committees</a:t>
            </a:r>
          </a:p>
          <a:p>
            <a:pPr marL="690881" indent="-345440" lvl="1">
              <a:lnSpc>
                <a:spcPts val="4416"/>
              </a:lnSpc>
              <a:buFont typeface="Arial"/>
              <a:buChar char="•"/>
            </a:pPr>
            <a:r>
              <a:rPr lang="en-US" sz="3200">
                <a:solidFill>
                  <a:srgbClr val="0947A8"/>
                </a:solidFill>
                <a:latin typeface="Lato"/>
              </a:rPr>
              <a:t>Assist in drafting various policies</a:t>
            </a:r>
          </a:p>
          <a:p>
            <a:pPr marL="690881" indent="-345440" lvl="1">
              <a:lnSpc>
                <a:spcPts val="4416"/>
              </a:lnSpc>
              <a:buFont typeface="Arial"/>
              <a:buChar char="•"/>
            </a:pPr>
            <a:r>
              <a:rPr lang="en-US" sz="3200">
                <a:solidFill>
                  <a:srgbClr val="0947A8"/>
                </a:solidFill>
                <a:latin typeface="Lato"/>
              </a:rPr>
              <a:t>Assisting in periodical Corporate Governance compliance and audit</a:t>
            </a:r>
          </a:p>
          <a:p>
            <a:pPr marL="690881" indent="-345440" lvl="1">
              <a:lnSpc>
                <a:spcPts val="4416"/>
              </a:lnSpc>
              <a:buFont typeface="Arial"/>
              <a:buChar char="•"/>
            </a:pPr>
            <a:r>
              <a:rPr lang="en-US" sz="3200">
                <a:solidFill>
                  <a:srgbClr val="0947A8"/>
                </a:solidFill>
                <a:latin typeface="Lato"/>
              </a:rPr>
              <a:t>Preparing Corporate Governance Reports</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88358" y="1448656"/>
            <a:ext cx="6242474" cy="1790700"/>
          </a:xfrm>
          <a:prstGeom prst="rect">
            <a:avLst/>
          </a:prstGeom>
        </p:spPr>
        <p:txBody>
          <a:bodyPr anchor="t" rtlCol="false" tIns="0" lIns="0" bIns="0" rIns="0">
            <a:spAutoFit/>
          </a:bodyPr>
          <a:lstStyle/>
          <a:p>
            <a:pPr>
              <a:lnSpc>
                <a:spcPts val="7079"/>
              </a:lnSpc>
            </a:pPr>
            <a:r>
              <a:rPr lang="en-US" sz="5899">
                <a:solidFill>
                  <a:srgbClr val="0947A8"/>
                </a:solidFill>
                <a:latin typeface="Lato Bold"/>
              </a:rPr>
              <a:t>CSR CONSULTANCY-</a:t>
            </a:r>
          </a:p>
        </p:txBody>
      </p:sp>
      <p:grpSp>
        <p:nvGrpSpPr>
          <p:cNvPr name="Group 3" id="3"/>
          <p:cNvGrpSpPr/>
          <p:nvPr/>
        </p:nvGrpSpPr>
        <p:grpSpPr>
          <a:xfrm rot="-5400000">
            <a:off x="4403368" y="5057445"/>
            <a:ext cx="8844827" cy="172109"/>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1028700" y="3471333"/>
            <a:ext cx="6242474" cy="10984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CSR Consultancy CSR Policy drafting and advising</a:t>
            </a:r>
          </a:p>
        </p:txBody>
      </p:sp>
      <p:sp>
        <p:nvSpPr>
          <p:cNvPr name="TextBox 6" id="6"/>
          <p:cNvSpPr txBox="true"/>
          <p:nvPr/>
        </p:nvSpPr>
        <p:spPr>
          <a:xfrm rot="0">
            <a:off x="1488358" y="5818857"/>
            <a:ext cx="6242474" cy="895350"/>
          </a:xfrm>
          <a:prstGeom prst="rect">
            <a:avLst/>
          </a:prstGeom>
        </p:spPr>
        <p:txBody>
          <a:bodyPr anchor="t" rtlCol="false" tIns="0" lIns="0" bIns="0" rIns="0">
            <a:spAutoFit/>
          </a:bodyPr>
          <a:lstStyle/>
          <a:p>
            <a:pPr>
              <a:lnSpc>
                <a:spcPts val="7079"/>
              </a:lnSpc>
            </a:pPr>
            <a:r>
              <a:rPr lang="en-US" sz="5899">
                <a:solidFill>
                  <a:srgbClr val="0947A8"/>
                </a:solidFill>
                <a:latin typeface="Lato Bold"/>
              </a:rPr>
              <a:t>ESOP AND SAR-</a:t>
            </a:r>
          </a:p>
        </p:txBody>
      </p:sp>
      <p:sp>
        <p:nvSpPr>
          <p:cNvPr name="TextBox 7" id="7"/>
          <p:cNvSpPr txBox="true"/>
          <p:nvPr/>
        </p:nvSpPr>
        <p:spPr>
          <a:xfrm rot="0">
            <a:off x="1028700" y="6776372"/>
            <a:ext cx="6242474" cy="10984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Consultancy</a:t>
            </a:r>
          </a:p>
          <a:p>
            <a:pPr marL="690881" indent="-345440" lvl="1">
              <a:lnSpc>
                <a:spcPts val="4416"/>
              </a:lnSpc>
              <a:buFont typeface="Arial"/>
              <a:buChar char="•"/>
            </a:pPr>
            <a:r>
              <a:rPr lang="en-US" sz="3200">
                <a:solidFill>
                  <a:srgbClr val="0947A8"/>
                </a:solidFill>
                <a:latin typeface="Lato"/>
              </a:rPr>
              <a:t>Documentation</a:t>
            </a:r>
          </a:p>
        </p:txBody>
      </p:sp>
      <p:sp>
        <p:nvSpPr>
          <p:cNvPr name="TextBox 8" id="8"/>
          <p:cNvSpPr txBox="true"/>
          <p:nvPr/>
        </p:nvSpPr>
        <p:spPr>
          <a:xfrm rot="0">
            <a:off x="10380389" y="1448656"/>
            <a:ext cx="6242474" cy="1790700"/>
          </a:xfrm>
          <a:prstGeom prst="rect">
            <a:avLst/>
          </a:prstGeom>
        </p:spPr>
        <p:txBody>
          <a:bodyPr anchor="t" rtlCol="false" tIns="0" lIns="0" bIns="0" rIns="0">
            <a:spAutoFit/>
          </a:bodyPr>
          <a:lstStyle/>
          <a:p>
            <a:pPr>
              <a:lnSpc>
                <a:spcPts val="7079"/>
              </a:lnSpc>
            </a:pPr>
            <a:r>
              <a:rPr lang="en-US" sz="5899">
                <a:solidFill>
                  <a:srgbClr val="0947A8"/>
                </a:solidFill>
                <a:latin typeface="Lato Bold"/>
              </a:rPr>
              <a:t>SEBI MATTERS AND IPO-</a:t>
            </a:r>
          </a:p>
        </p:txBody>
      </p:sp>
      <p:sp>
        <p:nvSpPr>
          <p:cNvPr name="TextBox 9" id="9"/>
          <p:cNvSpPr txBox="true"/>
          <p:nvPr/>
        </p:nvSpPr>
        <p:spPr>
          <a:xfrm rot="0">
            <a:off x="9920731" y="3471333"/>
            <a:ext cx="6242474" cy="10984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103B60"/>
                </a:solidFill>
                <a:latin typeface="Lato"/>
              </a:rPr>
              <a:t>Advisory and Co-ordination</a:t>
            </a:r>
          </a:p>
          <a:p>
            <a:pPr marL="690881" indent="-345440" lvl="1">
              <a:lnSpc>
                <a:spcPts val="4416"/>
              </a:lnSpc>
              <a:buFont typeface="Arial"/>
              <a:buChar char="•"/>
            </a:pPr>
            <a:r>
              <a:rPr lang="en-US" sz="3200">
                <a:solidFill>
                  <a:srgbClr val="103B60"/>
                </a:solidFill>
                <a:latin typeface="Lato"/>
              </a:rPr>
              <a:t> Compliance Services</a:t>
            </a:r>
          </a:p>
        </p:txBody>
      </p:sp>
      <p:sp>
        <p:nvSpPr>
          <p:cNvPr name="TextBox 10" id="10"/>
          <p:cNvSpPr txBox="true"/>
          <p:nvPr/>
        </p:nvSpPr>
        <p:spPr>
          <a:xfrm rot="0">
            <a:off x="10380389" y="5818857"/>
            <a:ext cx="6242474" cy="1790700"/>
          </a:xfrm>
          <a:prstGeom prst="rect">
            <a:avLst/>
          </a:prstGeom>
        </p:spPr>
        <p:txBody>
          <a:bodyPr anchor="t" rtlCol="false" tIns="0" lIns="0" bIns="0" rIns="0">
            <a:spAutoFit/>
          </a:bodyPr>
          <a:lstStyle/>
          <a:p>
            <a:pPr>
              <a:lnSpc>
                <a:spcPts val="7079"/>
              </a:lnSpc>
            </a:pPr>
            <a:r>
              <a:rPr lang="en-US" sz="5899">
                <a:solidFill>
                  <a:srgbClr val="0947A8"/>
                </a:solidFill>
                <a:latin typeface="Lato Bold"/>
              </a:rPr>
              <a:t>MANAGEMENT CONSULTANCY</a:t>
            </a:r>
          </a:p>
        </p:txBody>
      </p:sp>
      <p:sp>
        <p:nvSpPr>
          <p:cNvPr name="TextBox 11" id="11"/>
          <p:cNvSpPr txBox="true"/>
          <p:nvPr/>
        </p:nvSpPr>
        <p:spPr>
          <a:xfrm rot="0">
            <a:off x="9920731" y="7739921"/>
            <a:ext cx="7338569" cy="10984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Acting as advisory Board Members</a:t>
            </a:r>
          </a:p>
          <a:p>
            <a:pPr marL="690881" indent="-345440" lvl="1">
              <a:lnSpc>
                <a:spcPts val="4416"/>
              </a:lnSpc>
              <a:buFont typeface="Arial"/>
              <a:buChar char="•"/>
            </a:pPr>
            <a:r>
              <a:rPr lang="en-US" sz="3200">
                <a:solidFill>
                  <a:srgbClr val="0947A8"/>
                </a:solidFill>
                <a:latin typeface="Lato"/>
              </a:rPr>
              <a:t>Acting as Independent Director</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4248150"/>
            <a:ext cx="5578524" cy="1790700"/>
          </a:xfrm>
          <a:prstGeom prst="rect">
            <a:avLst/>
          </a:prstGeom>
        </p:spPr>
        <p:txBody>
          <a:bodyPr anchor="t" rtlCol="false" tIns="0" lIns="0" bIns="0" rIns="0">
            <a:spAutoFit/>
          </a:bodyPr>
          <a:lstStyle/>
          <a:p>
            <a:pPr>
              <a:lnSpc>
                <a:spcPts val="7079"/>
              </a:lnSpc>
            </a:pPr>
            <a:r>
              <a:rPr lang="en-US" sz="5899">
                <a:solidFill>
                  <a:srgbClr val="0947A8"/>
                </a:solidFill>
                <a:latin typeface="Lato Bold"/>
              </a:rPr>
              <a:t>FEMA AND RBI MATTERS-</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653507" y="2351151"/>
            <a:ext cx="8641779" cy="55180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Consultation and Compliance – Inbound and Outbound Investments</a:t>
            </a:r>
          </a:p>
          <a:p>
            <a:pPr marL="690881" indent="-345440" lvl="1">
              <a:lnSpc>
                <a:spcPts val="4416"/>
              </a:lnSpc>
              <a:buFont typeface="Arial"/>
              <a:buChar char="•"/>
            </a:pPr>
            <a:r>
              <a:rPr lang="en-US" sz="3200">
                <a:solidFill>
                  <a:srgbClr val="0947A8"/>
                </a:solidFill>
                <a:latin typeface="Lato"/>
              </a:rPr>
              <a:t>Advice and legal opinions under FEMA</a:t>
            </a:r>
          </a:p>
          <a:p>
            <a:pPr marL="690881" indent="-345440" lvl="1">
              <a:lnSpc>
                <a:spcPts val="4416"/>
              </a:lnSpc>
              <a:buFont typeface="Arial"/>
              <a:buChar char="•"/>
            </a:pPr>
            <a:r>
              <a:rPr lang="en-US" sz="3200">
                <a:solidFill>
                  <a:srgbClr val="0947A8"/>
                </a:solidFill>
                <a:latin typeface="Lato"/>
              </a:rPr>
              <a:t>Investment strategy for Foreign Companies</a:t>
            </a:r>
          </a:p>
          <a:p>
            <a:pPr marL="690881" indent="-345440" lvl="1">
              <a:lnSpc>
                <a:spcPts val="4416"/>
              </a:lnSpc>
              <a:buFont typeface="Arial"/>
              <a:buChar char="•"/>
            </a:pPr>
            <a:r>
              <a:rPr lang="en-US" sz="3200">
                <a:solidFill>
                  <a:srgbClr val="0947A8"/>
                </a:solidFill>
                <a:latin typeface="Lato"/>
              </a:rPr>
              <a:t>ECB processing</a:t>
            </a:r>
          </a:p>
          <a:p>
            <a:pPr marL="690881" indent="-345440" lvl="1">
              <a:lnSpc>
                <a:spcPts val="4416"/>
              </a:lnSpc>
              <a:buFont typeface="Arial"/>
              <a:buChar char="•"/>
            </a:pPr>
            <a:r>
              <a:rPr lang="en-US" sz="3200">
                <a:solidFill>
                  <a:srgbClr val="0947A8"/>
                </a:solidFill>
                <a:latin typeface="Lato"/>
              </a:rPr>
              <a:t>Identification of suitable partners for seeking ventures</a:t>
            </a:r>
          </a:p>
          <a:p>
            <a:pPr marL="690881" indent="-345440" lvl="1">
              <a:lnSpc>
                <a:spcPts val="4416"/>
              </a:lnSpc>
              <a:buFont typeface="Arial"/>
              <a:buChar char="•"/>
            </a:pPr>
            <a:r>
              <a:rPr lang="en-US" sz="3200">
                <a:solidFill>
                  <a:srgbClr val="0947A8"/>
                </a:solidFill>
                <a:latin typeface="Lato"/>
              </a:rPr>
              <a:t>Partnership negotiations</a:t>
            </a:r>
          </a:p>
          <a:p>
            <a:pPr marL="690881" indent="-345440" lvl="1">
              <a:lnSpc>
                <a:spcPts val="4416"/>
              </a:lnSpc>
              <a:buFont typeface="Arial"/>
              <a:buChar char="•"/>
            </a:pPr>
            <a:r>
              <a:rPr lang="en-US" sz="3200">
                <a:solidFill>
                  <a:srgbClr val="0947A8"/>
                </a:solidFill>
                <a:latin typeface="Lato"/>
              </a:rPr>
              <a:t>Applications under Foreign Contribution Regulation Act (FCRA)</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4695825"/>
            <a:ext cx="5578524" cy="895350"/>
          </a:xfrm>
          <a:prstGeom prst="rect">
            <a:avLst/>
          </a:prstGeom>
        </p:spPr>
        <p:txBody>
          <a:bodyPr anchor="t" rtlCol="false" tIns="0" lIns="0" bIns="0" rIns="0">
            <a:spAutoFit/>
          </a:bodyPr>
          <a:lstStyle/>
          <a:p>
            <a:pPr>
              <a:lnSpc>
                <a:spcPts val="7079"/>
              </a:lnSpc>
            </a:pPr>
            <a:r>
              <a:rPr lang="en-US" sz="5899">
                <a:solidFill>
                  <a:srgbClr val="0947A8"/>
                </a:solidFill>
                <a:latin typeface="Lato Bold"/>
              </a:rPr>
              <a:t>OTHERS-</a:t>
            </a:r>
          </a:p>
        </p:txBody>
      </p:sp>
      <p:grpSp>
        <p:nvGrpSpPr>
          <p:cNvPr name="Group 3" id="3"/>
          <p:cNvGrpSpPr/>
          <p:nvPr/>
        </p:nvGrpSpPr>
        <p:grpSpPr>
          <a:xfrm rot="-5400000">
            <a:off x="3803116" y="5078733"/>
            <a:ext cx="6656848" cy="129534"/>
            <a:chOff x="0" y="0"/>
            <a:chExt cx="26628604" cy="518160"/>
          </a:xfrm>
        </p:grpSpPr>
        <p:sp>
          <p:nvSpPr>
            <p:cNvPr name="Freeform 4" id="4"/>
            <p:cNvSpPr/>
            <p:nvPr/>
          </p:nvSpPr>
          <p:spPr>
            <a:xfrm flipH="false" flipV="false" rot="0">
              <a:off x="6350" y="6350"/>
              <a:ext cx="26615904" cy="505460"/>
            </a:xfrm>
            <a:custGeom>
              <a:avLst/>
              <a:gdLst/>
              <a:ahLst/>
              <a:cxnLst/>
              <a:rect r="r" b="b" t="t" l="l"/>
              <a:pathLst>
                <a:path h="505460" w="26615904">
                  <a:moveTo>
                    <a:pt x="252730" y="0"/>
                  </a:moveTo>
                  <a:lnTo>
                    <a:pt x="26363175" y="0"/>
                  </a:lnTo>
                  <a:cubicBezTo>
                    <a:pt x="26502875" y="0"/>
                    <a:pt x="26615904" y="113030"/>
                    <a:pt x="26615904" y="252730"/>
                  </a:cubicBezTo>
                  <a:cubicBezTo>
                    <a:pt x="26615904" y="392430"/>
                    <a:pt x="26502875" y="505460"/>
                    <a:pt x="26363175" y="505460"/>
                  </a:cubicBezTo>
                  <a:lnTo>
                    <a:pt x="252730" y="505460"/>
                  </a:lnTo>
                  <a:cubicBezTo>
                    <a:pt x="113030" y="505460"/>
                    <a:pt x="0" y="392430"/>
                    <a:pt x="0" y="252730"/>
                  </a:cubicBezTo>
                  <a:cubicBezTo>
                    <a:pt x="0" y="113030"/>
                    <a:pt x="113030" y="0"/>
                    <a:pt x="252730" y="0"/>
                  </a:cubicBezTo>
                  <a:close/>
                </a:path>
              </a:pathLst>
            </a:custGeom>
            <a:solidFill>
              <a:srgbClr val="FEE20C"/>
            </a:solidFill>
          </p:spPr>
        </p:sp>
      </p:grpSp>
      <p:sp>
        <p:nvSpPr>
          <p:cNvPr name="TextBox 5" id="5"/>
          <p:cNvSpPr txBox="true"/>
          <p:nvPr/>
        </p:nvSpPr>
        <p:spPr>
          <a:xfrm rot="0">
            <a:off x="7653507" y="4008501"/>
            <a:ext cx="7460748" cy="2203323"/>
          </a:xfrm>
          <a:prstGeom prst="rect">
            <a:avLst/>
          </a:prstGeom>
        </p:spPr>
        <p:txBody>
          <a:bodyPr anchor="t" rtlCol="false" tIns="0" lIns="0" bIns="0" rIns="0">
            <a:spAutoFit/>
          </a:bodyPr>
          <a:lstStyle/>
          <a:p>
            <a:pPr marL="690881" indent="-345440" lvl="1">
              <a:lnSpc>
                <a:spcPts val="4416"/>
              </a:lnSpc>
              <a:buFont typeface="Arial"/>
              <a:buChar char="•"/>
            </a:pPr>
            <a:r>
              <a:rPr lang="en-US" sz="3200">
                <a:solidFill>
                  <a:srgbClr val="0947A8"/>
                </a:solidFill>
                <a:latin typeface="Lato"/>
              </a:rPr>
              <a:t>Legal Advice</a:t>
            </a:r>
          </a:p>
          <a:p>
            <a:pPr marL="690881" indent="-345440" lvl="1">
              <a:lnSpc>
                <a:spcPts val="4416"/>
              </a:lnSpc>
              <a:buFont typeface="Arial"/>
              <a:buChar char="•"/>
            </a:pPr>
            <a:r>
              <a:rPr lang="en-US" sz="3200">
                <a:solidFill>
                  <a:srgbClr val="0947A8"/>
                </a:solidFill>
                <a:latin typeface="Lato"/>
              </a:rPr>
              <a:t>Joint Ventures</a:t>
            </a:r>
          </a:p>
          <a:p>
            <a:pPr marL="690881" indent="-345440" lvl="1">
              <a:lnSpc>
                <a:spcPts val="4416"/>
              </a:lnSpc>
              <a:buFont typeface="Arial"/>
              <a:buChar char="•"/>
            </a:pPr>
            <a:r>
              <a:rPr lang="en-US" sz="3200">
                <a:solidFill>
                  <a:srgbClr val="0947A8"/>
                </a:solidFill>
                <a:latin typeface="Lato"/>
              </a:rPr>
              <a:t>Corporate Restructuring </a:t>
            </a:r>
          </a:p>
          <a:p>
            <a:pPr marL="690881" indent="-345440" lvl="1">
              <a:lnSpc>
                <a:spcPts val="4416"/>
              </a:lnSpc>
              <a:buFont typeface="Arial"/>
              <a:buChar char="•"/>
            </a:pPr>
            <a:r>
              <a:rPr lang="en-US" sz="3200">
                <a:solidFill>
                  <a:srgbClr val="0947A8"/>
                </a:solidFill>
                <a:latin typeface="Lato"/>
              </a:rPr>
              <a:t>Trademark, IPR, Patient, Copyrights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716361" y="3316765"/>
            <a:ext cx="578677" cy="578677"/>
          </a:xfrm>
          <a:custGeom>
            <a:avLst/>
            <a:gdLst/>
            <a:ahLst/>
            <a:cxnLst/>
            <a:rect r="r" b="b" t="t" l="l"/>
            <a:pathLst>
              <a:path h="578677" w="578677">
                <a:moveTo>
                  <a:pt x="0" y="0"/>
                </a:moveTo>
                <a:lnTo>
                  <a:pt x="578677" y="0"/>
                </a:lnTo>
                <a:lnTo>
                  <a:pt x="578677" y="578677"/>
                </a:lnTo>
                <a:lnTo>
                  <a:pt x="0" y="57867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10716361" y="4622652"/>
            <a:ext cx="578677" cy="578677"/>
          </a:xfrm>
          <a:custGeom>
            <a:avLst/>
            <a:gdLst/>
            <a:ahLst/>
            <a:cxnLst/>
            <a:rect r="r" b="b" t="t" l="l"/>
            <a:pathLst>
              <a:path h="578677" w="578677">
                <a:moveTo>
                  <a:pt x="0" y="0"/>
                </a:moveTo>
                <a:lnTo>
                  <a:pt x="578677" y="0"/>
                </a:lnTo>
                <a:lnTo>
                  <a:pt x="578677" y="578677"/>
                </a:lnTo>
                <a:lnTo>
                  <a:pt x="0" y="5786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4" id="4"/>
          <p:cNvSpPr/>
          <p:nvPr/>
        </p:nvSpPr>
        <p:spPr>
          <a:xfrm>
            <a:off x="9737634" y="1646169"/>
            <a:ext cx="0" cy="6994663"/>
          </a:xfrm>
          <a:prstGeom prst="line">
            <a:avLst/>
          </a:prstGeom>
          <a:ln cap="flat" w="57150">
            <a:solidFill>
              <a:srgbClr val="FEE20C"/>
            </a:solidFill>
            <a:prstDash val="solid"/>
            <a:headEnd type="none" len="sm" w="sm"/>
            <a:tailEnd type="none" len="sm" w="sm"/>
          </a:ln>
        </p:spPr>
      </p:sp>
      <p:sp>
        <p:nvSpPr>
          <p:cNvPr name="TextBox 5" id="5"/>
          <p:cNvSpPr txBox="true"/>
          <p:nvPr/>
        </p:nvSpPr>
        <p:spPr>
          <a:xfrm rot="0">
            <a:off x="11684513" y="3259615"/>
            <a:ext cx="3304216" cy="994122"/>
          </a:xfrm>
          <a:prstGeom prst="rect">
            <a:avLst/>
          </a:prstGeom>
        </p:spPr>
        <p:txBody>
          <a:bodyPr anchor="t" rtlCol="false" tIns="0" lIns="0" bIns="0" rIns="0">
            <a:spAutoFit/>
          </a:bodyPr>
          <a:lstStyle/>
          <a:p>
            <a:pPr>
              <a:lnSpc>
                <a:spcPts val="4005"/>
              </a:lnSpc>
            </a:pPr>
            <a:r>
              <a:rPr lang="en-US" sz="2861">
                <a:solidFill>
                  <a:srgbClr val="0947A8"/>
                </a:solidFill>
                <a:latin typeface="Lato Light"/>
              </a:rPr>
              <a:t>Jitendra Patil</a:t>
            </a:r>
          </a:p>
          <a:p>
            <a:pPr algn="l" marL="0" indent="0" lvl="0">
              <a:lnSpc>
                <a:spcPts val="4005"/>
              </a:lnSpc>
              <a:spcBef>
                <a:spcPct val="0"/>
              </a:spcBef>
            </a:pPr>
            <a:r>
              <a:rPr lang="en-US" sz="2861">
                <a:solidFill>
                  <a:srgbClr val="0947A8"/>
                </a:solidFill>
                <a:latin typeface="Lato Bold"/>
              </a:rPr>
              <a:t>+91 70305-95007</a:t>
            </a:r>
          </a:p>
        </p:txBody>
      </p:sp>
      <p:sp>
        <p:nvSpPr>
          <p:cNvPr name="TextBox 6" id="6"/>
          <p:cNvSpPr txBox="true"/>
          <p:nvPr/>
        </p:nvSpPr>
        <p:spPr>
          <a:xfrm rot="0">
            <a:off x="11684513" y="4648918"/>
            <a:ext cx="4876547" cy="2003772"/>
          </a:xfrm>
          <a:prstGeom prst="rect">
            <a:avLst/>
          </a:prstGeom>
        </p:spPr>
        <p:txBody>
          <a:bodyPr anchor="t" rtlCol="false" tIns="0" lIns="0" bIns="0" rIns="0">
            <a:spAutoFit/>
          </a:bodyPr>
          <a:lstStyle/>
          <a:p>
            <a:pPr>
              <a:lnSpc>
                <a:spcPts val="4005"/>
              </a:lnSpc>
            </a:pPr>
            <a:r>
              <a:rPr lang="en-US" sz="2861">
                <a:solidFill>
                  <a:srgbClr val="0947A8"/>
                </a:solidFill>
                <a:latin typeface="Lato Bold"/>
              </a:rPr>
              <a:t>ZELTA ADVISORY</a:t>
            </a:r>
            <a:r>
              <a:rPr lang="en-US" sz="2861">
                <a:solidFill>
                  <a:srgbClr val="0947A8"/>
                </a:solidFill>
                <a:latin typeface="Lato Bold"/>
              </a:rPr>
              <a:t> </a:t>
            </a:r>
          </a:p>
          <a:p>
            <a:pPr algn="l" marL="0" indent="0" lvl="0">
              <a:lnSpc>
                <a:spcPts val="4005"/>
              </a:lnSpc>
              <a:spcBef>
                <a:spcPct val="0"/>
              </a:spcBef>
            </a:pPr>
            <a:r>
              <a:rPr lang="en-US" sz="2861">
                <a:solidFill>
                  <a:srgbClr val="0947A8"/>
                </a:solidFill>
                <a:latin typeface="Lato Light"/>
              </a:rPr>
              <a:t>Office Address: 498/1, Pooja Apartment, Shivajinagar, Pune 411005</a:t>
            </a:r>
          </a:p>
        </p:txBody>
      </p:sp>
      <p:sp>
        <p:nvSpPr>
          <p:cNvPr name="Freeform 7" id="7"/>
          <p:cNvSpPr/>
          <p:nvPr/>
        </p:nvSpPr>
        <p:spPr>
          <a:xfrm flipH="false" flipV="false" rot="0">
            <a:off x="1404841" y="3212326"/>
            <a:ext cx="7620427" cy="3544802"/>
          </a:xfrm>
          <a:custGeom>
            <a:avLst/>
            <a:gdLst/>
            <a:ahLst/>
            <a:cxnLst/>
            <a:rect r="r" b="b" t="t" l="l"/>
            <a:pathLst>
              <a:path h="3544802" w="7620427">
                <a:moveTo>
                  <a:pt x="0" y="0"/>
                </a:moveTo>
                <a:lnTo>
                  <a:pt x="7620427" y="0"/>
                </a:lnTo>
                <a:lnTo>
                  <a:pt x="7620427" y="3544803"/>
                </a:lnTo>
                <a:lnTo>
                  <a:pt x="0" y="3544803"/>
                </a:lnTo>
                <a:lnTo>
                  <a:pt x="0" y="0"/>
                </a:lnTo>
                <a:close/>
              </a:path>
            </a:pathLst>
          </a:custGeom>
          <a:blipFill>
            <a:blip r:embed="rId6"/>
            <a:stretch>
              <a:fillRect l="-15012" t="-95812" r="-15012" b="-83709"/>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DAFtfCJEOHc</dc:identifier>
  <dcterms:modified xsi:type="dcterms:W3CDTF">2011-08-01T06:04:30Z</dcterms:modified>
  <cp:revision>1</cp:revision>
  <dc:title>TAXINSUR</dc:title>
</cp:coreProperties>
</file>